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0"/>
  </p:notesMasterIdLst>
  <p:sldIdLst>
    <p:sldId id="256" r:id="rId2"/>
    <p:sldId id="302" r:id="rId3"/>
    <p:sldId id="261" r:id="rId4"/>
    <p:sldId id="298" r:id="rId5"/>
    <p:sldId id="283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280" r:id="rId15"/>
    <p:sldId id="315" r:id="rId16"/>
    <p:sldId id="316" r:id="rId17"/>
    <p:sldId id="317" r:id="rId18"/>
    <p:sldId id="318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age Italic" panose="03070502040507070304" pitchFamily="66" charset="0"/>
      <p:regular r:id="rId26"/>
    </p:embeddedFont>
    <p:embeddedFont>
      <p:font typeface="Roboto Condensed Light" panose="02000000000000000000" pitchFamily="2" charset="0"/>
      <p:regular r:id="rId27"/>
      <p:bold r:id="rId28"/>
      <p:italic r:id="rId29"/>
      <p:boldItalic r:id="rId30"/>
    </p:embeddedFont>
    <p:embeddedFont>
      <p:font typeface="Squada On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AC0A8344-1D80-957F-6142-3F062BFA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d16254f0_1_2:notes">
            <a:extLst>
              <a:ext uri="{FF2B5EF4-FFF2-40B4-BE49-F238E27FC236}">
                <a16:creationId xmlns:a16="http://schemas.microsoft.com/office/drawing/2014/main" id="{8AF13BB8-1D44-0420-7FD8-0EFF1CFE1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d16254f0_1_2:notes">
            <a:extLst>
              <a:ext uri="{FF2B5EF4-FFF2-40B4-BE49-F238E27FC236}">
                <a16:creationId xmlns:a16="http://schemas.microsoft.com/office/drawing/2014/main" id="{B932209A-8157-F237-397D-FD8EA1D60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64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5720EC56-7F25-9491-E3AB-C3C9D88E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095241f_0_0:notes">
            <a:extLst>
              <a:ext uri="{FF2B5EF4-FFF2-40B4-BE49-F238E27FC236}">
                <a16:creationId xmlns:a16="http://schemas.microsoft.com/office/drawing/2014/main" id="{DADEEBFD-BAFA-CF7C-4BB7-CAD0CD34A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095241f_0_0:notes">
            <a:extLst>
              <a:ext uri="{FF2B5EF4-FFF2-40B4-BE49-F238E27FC236}">
                <a16:creationId xmlns:a16="http://schemas.microsoft.com/office/drawing/2014/main" id="{20D1421E-0859-C50C-7259-F0CA4D2063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68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1057F470-F136-3565-4961-1322655F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>
            <a:extLst>
              <a:ext uri="{FF2B5EF4-FFF2-40B4-BE49-F238E27FC236}">
                <a16:creationId xmlns:a16="http://schemas.microsoft.com/office/drawing/2014/main" id="{4F8CE587-BFE1-8423-2A48-60326B341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>
            <a:extLst>
              <a:ext uri="{FF2B5EF4-FFF2-40B4-BE49-F238E27FC236}">
                <a16:creationId xmlns:a16="http://schemas.microsoft.com/office/drawing/2014/main" id="{429187DB-0030-A63C-C0F5-6CBCED9B91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06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9BDA2BCB-1A5B-E692-7BCD-E5D660C5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>
            <a:extLst>
              <a:ext uri="{FF2B5EF4-FFF2-40B4-BE49-F238E27FC236}">
                <a16:creationId xmlns:a16="http://schemas.microsoft.com/office/drawing/2014/main" id="{32B6D6EE-488D-7DDD-7991-A38E6C48E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>
            <a:extLst>
              <a:ext uri="{FF2B5EF4-FFF2-40B4-BE49-F238E27FC236}">
                <a16:creationId xmlns:a16="http://schemas.microsoft.com/office/drawing/2014/main" id="{7B7D828E-9E0C-FCA9-6F58-07FC17ECE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5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08D969F7-B306-F711-3E14-BD22091C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>
            <a:extLst>
              <a:ext uri="{FF2B5EF4-FFF2-40B4-BE49-F238E27FC236}">
                <a16:creationId xmlns:a16="http://schemas.microsoft.com/office/drawing/2014/main" id="{C07CD923-6C7D-06A0-94AF-4EDF346DB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>
            <a:extLst>
              <a:ext uri="{FF2B5EF4-FFF2-40B4-BE49-F238E27FC236}">
                <a16:creationId xmlns:a16="http://schemas.microsoft.com/office/drawing/2014/main" id="{69B94418-7A33-BBE2-8DE3-EB7F98F99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91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CE484276-FF58-0725-6E92-41553B33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d16254f0_1_21:notes">
            <a:extLst>
              <a:ext uri="{FF2B5EF4-FFF2-40B4-BE49-F238E27FC236}">
                <a16:creationId xmlns:a16="http://schemas.microsoft.com/office/drawing/2014/main" id="{1731034F-F776-A66A-B03C-28F549B59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d16254f0_1_21:notes">
            <a:extLst>
              <a:ext uri="{FF2B5EF4-FFF2-40B4-BE49-F238E27FC236}">
                <a16:creationId xmlns:a16="http://schemas.microsoft.com/office/drawing/2014/main" id="{1EB675F8-6595-EC00-AA82-2B0E1D59D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54"/>
          <a:stretch/>
        </p:blipFill>
        <p:spPr>
          <a:xfrm>
            <a:off x="0" y="32312"/>
            <a:ext cx="9144000" cy="5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175997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95916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4C22482-9D4F-179A-7E1C-D88D650CA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-125357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7D9009B-F5A1-549A-B7C8-CE3F68FA48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>
  <p:cSld name="1_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rot="16200000">
            <a:off x="-340335" y="2786356"/>
            <a:ext cx="2491740" cy="222254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0" y="367290"/>
            <a:ext cx="4129648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7D9009B-F5A1-549A-B7C8-CE3F68FA48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99" y="-169602"/>
            <a:ext cx="2065120" cy="1940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0456023-4733-769E-3C53-BC90B5BE7D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066800"/>
            <a:ext cx="3956100" cy="1493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972903-8C3C-E723-5E90-F8875351F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>
            <a:off x="102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480310"/>
            <a:ext cx="17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20623B2-72E2-5C64-169E-796E26C0F5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17E9A8E-5AEE-9B3E-01A9-F678AD58D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7626" y="241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89" r:id="rId4"/>
    <p:sldLayoutId id="2147483652" r:id="rId5"/>
    <p:sldLayoutId id="2147483653" r:id="rId6"/>
    <p:sldLayoutId id="2147483655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ctrTitle"/>
          </p:nvPr>
        </p:nvSpPr>
        <p:spPr>
          <a:xfrm flipH="1">
            <a:off x="841439" y="1174531"/>
            <a:ext cx="7461122" cy="2383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CHPS0701</a:t>
            </a:r>
            <a:br>
              <a:rPr lang="e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 flipH="1">
            <a:off x="54239" y="99110"/>
            <a:ext cx="2523317" cy="919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Timothé Kruk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CB8577-5872-0492-BC35-DC734107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34" y="4199129"/>
            <a:ext cx="1894709" cy="658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70A7AE-EDDB-D813-1E99-7D0A1D7B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556" y="4106872"/>
            <a:ext cx="1377385" cy="843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A4FB-F751-A7AB-D45E-02108C3E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0ECF9906-A727-847F-14AB-D774B3D2A9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F396EE5-9E09-F474-A8C0-F50B9FADC0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881249" y="325562"/>
            <a:ext cx="3381499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Etapes critiques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A3E9D0-B927-10BB-A8EA-8DDC2B081678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8489AF2-36A6-E1D0-155E-157542B09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b="4260"/>
          <a:stretch/>
        </p:blipFill>
        <p:spPr bwMode="auto">
          <a:xfrm>
            <a:off x="1090141" y="1279525"/>
            <a:ext cx="6963713" cy="3126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179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EDA0BE6-3150-E925-FFF7-DC0E4C556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>
            <a:extLst>
              <a:ext uri="{FF2B5EF4-FFF2-40B4-BE49-F238E27FC236}">
                <a16:creationId xmlns:a16="http://schemas.microsoft.com/office/drawing/2014/main" id="{3E331904-9D5D-B6DC-37B9-A020430462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3706" y="2508084"/>
            <a:ext cx="5296588" cy="656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Démonstration</a:t>
            </a:r>
          </a:p>
        </p:txBody>
      </p:sp>
      <p:sp>
        <p:nvSpPr>
          <p:cNvPr id="2" name="Google Shape;368;p50">
            <a:extLst>
              <a:ext uri="{FF2B5EF4-FFF2-40B4-BE49-F238E27FC236}">
                <a16:creationId xmlns:a16="http://schemas.microsoft.com/office/drawing/2014/main" id="{1F5FC256-F965-A0D3-7F5C-9CD9174C5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4489" y="1901250"/>
            <a:ext cx="85502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3</a:t>
            </a:r>
            <a:endParaRPr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D77B463-2C02-4B80-1F4D-5C154DF546A2}"/>
              </a:ext>
            </a:extLst>
          </p:cNvPr>
          <p:cNvSpPr/>
          <p:nvPr/>
        </p:nvSpPr>
        <p:spPr>
          <a:xfrm>
            <a:off x="4340430" y="1815106"/>
            <a:ext cx="468000" cy="656157"/>
          </a:xfrm>
          <a:prstGeom prst="roundRect">
            <a:avLst/>
          </a:prstGeom>
          <a:noFill/>
          <a:ln w="412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82E0B0-1F28-933D-BECD-CAB8F60AB7B3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7782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0B70C75B-B036-4E34-3D81-21B2B8A7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>
            <a:extLst>
              <a:ext uri="{FF2B5EF4-FFF2-40B4-BE49-F238E27FC236}">
                <a16:creationId xmlns:a16="http://schemas.microsoft.com/office/drawing/2014/main" id="{C5F18B42-534A-08DA-4107-94E3A61C47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3706" y="2508084"/>
            <a:ext cx="5296588" cy="656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Conclusion</a:t>
            </a:r>
          </a:p>
        </p:txBody>
      </p:sp>
      <p:sp>
        <p:nvSpPr>
          <p:cNvPr id="2" name="Google Shape;368;p50">
            <a:extLst>
              <a:ext uri="{FF2B5EF4-FFF2-40B4-BE49-F238E27FC236}">
                <a16:creationId xmlns:a16="http://schemas.microsoft.com/office/drawing/2014/main" id="{38D0C16A-B1D2-A567-D139-AC30B3B2A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4489" y="1901250"/>
            <a:ext cx="85502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4</a:t>
            </a:r>
            <a:endParaRPr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B93FA61-AE37-CBF0-4209-37569DA1EFE1}"/>
              </a:ext>
            </a:extLst>
          </p:cNvPr>
          <p:cNvSpPr/>
          <p:nvPr/>
        </p:nvSpPr>
        <p:spPr>
          <a:xfrm>
            <a:off x="4340430" y="1815106"/>
            <a:ext cx="468000" cy="656157"/>
          </a:xfrm>
          <a:prstGeom prst="roundRect">
            <a:avLst/>
          </a:prstGeom>
          <a:noFill/>
          <a:ln w="412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F1FE18-FCDE-CA54-44BC-E01DD70959F4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9407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3B175A53-8230-22F0-EB62-F8AF922D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>
            <a:extLst>
              <a:ext uri="{FF2B5EF4-FFF2-40B4-BE49-F238E27FC236}">
                <a16:creationId xmlns:a16="http://schemas.microsoft.com/office/drawing/2014/main" id="{A1C5E000-D3EC-70A7-B6A9-64C8CDD735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346236" y="387937"/>
            <a:ext cx="2743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</a:t>
            </a:r>
            <a:endParaRPr dirty="0"/>
          </a:p>
        </p:txBody>
      </p:sp>
      <p:sp>
        <p:nvSpPr>
          <p:cNvPr id="2" name="Google Shape;327;p47">
            <a:extLst>
              <a:ext uri="{FF2B5EF4-FFF2-40B4-BE49-F238E27FC236}">
                <a16:creationId xmlns:a16="http://schemas.microsoft.com/office/drawing/2014/main" id="{146CF673-03F8-25E0-FA12-929EB94CEEA6}"/>
              </a:ext>
            </a:extLst>
          </p:cNvPr>
          <p:cNvSpPr txBox="1">
            <a:spLocks/>
          </p:cNvSpPr>
          <p:nvPr/>
        </p:nvSpPr>
        <p:spPr>
          <a:xfrm>
            <a:off x="717604" y="2049110"/>
            <a:ext cx="7897944" cy="17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fr-FR" sz="2000" dirty="0"/>
              <a:t>Mise en application des connaissances apprises sur la parallélisation</a:t>
            </a:r>
          </a:p>
          <a:p>
            <a:pPr marL="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fr-FR" sz="2000" dirty="0"/>
              <a:t>Introduction à des outils de profilages (</a:t>
            </a:r>
            <a:r>
              <a:rPr lang="fr-FR" sz="2000" dirty="0" err="1"/>
              <a:t>Vtune</a:t>
            </a:r>
            <a:r>
              <a:rPr lang="fr-FR" sz="2000" dirty="0"/>
              <a:t> Profiler, </a:t>
            </a:r>
            <a:r>
              <a:rPr lang="fr-FR" sz="2000" dirty="0" err="1"/>
              <a:t>Valgrind</a:t>
            </a:r>
            <a:r>
              <a:rPr lang="fr-FR" sz="2000" dirty="0"/>
              <a:t> Massif)</a:t>
            </a:r>
          </a:p>
          <a:p>
            <a:pPr marL="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fr-FR" sz="2000" dirty="0"/>
              <a:t>Mise en place d’une pipeline de test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F88044-CE2E-BBA4-95F6-62F4AA470A4E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7792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9"/>
          <p:cNvSpPr txBox="1">
            <a:spLocks noGrp="1"/>
          </p:cNvSpPr>
          <p:nvPr>
            <p:ph type="ctrTitle"/>
          </p:nvPr>
        </p:nvSpPr>
        <p:spPr>
          <a:xfrm flipH="1">
            <a:off x="422564" y="595746"/>
            <a:ext cx="8298871" cy="1697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6600" dirty="0">
                <a:solidFill>
                  <a:schemeClr val="accent6">
                    <a:lumMod val="10000"/>
                  </a:schemeClr>
                </a:solidFill>
              </a:rPr>
              <a:t>Merci de m’avoir écouté !</a:t>
            </a:r>
            <a:endParaRPr sz="66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33F61F-7503-A930-C34B-634280E8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531" y="2369127"/>
            <a:ext cx="3030680" cy="30306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75C4B1-7024-5F23-0714-A603AB31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593273" y="892750"/>
            <a:ext cx="4625691" cy="46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89;p69">
            <a:extLst>
              <a:ext uri="{FF2B5EF4-FFF2-40B4-BE49-F238E27FC236}">
                <a16:creationId xmlns:a16="http://schemas.microsoft.com/office/drawing/2014/main" id="{A1073911-386C-0D10-692F-6FF2C02F7290}"/>
              </a:ext>
            </a:extLst>
          </p:cNvPr>
          <p:cNvSpPr txBox="1">
            <a:spLocks/>
          </p:cNvSpPr>
          <p:nvPr/>
        </p:nvSpPr>
        <p:spPr>
          <a:xfrm flipH="1">
            <a:off x="2420535" y="2879758"/>
            <a:ext cx="3432462" cy="61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quada One"/>
              <a:buNone/>
              <a:defRPr sz="6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2800" dirty="0">
                <a:solidFill>
                  <a:schemeClr val="accent6">
                    <a:lumMod val="10000"/>
                  </a:schemeClr>
                </a:solidFill>
                <a:latin typeface="Rage Italic" panose="03070502040507070304" pitchFamily="66" charset="0"/>
              </a:rPr>
              <a:t>Avez-vous des questions ?</a:t>
            </a:r>
            <a:endParaRPr lang="fr-FR" sz="3200" dirty="0">
              <a:solidFill>
                <a:schemeClr val="accent6">
                  <a:lumMod val="10000"/>
                </a:schemeClr>
              </a:solidFill>
              <a:latin typeface="Rage Italic" panose="03070502040507070304" pitchFamily="66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F94B50-D21C-816C-BAEA-103107BF4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4645" y="89129"/>
            <a:ext cx="1894709" cy="6584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DDC891-DF53-787E-5D08-CD5DC2013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909" y="67430"/>
            <a:ext cx="1446374" cy="885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A4FB-F751-A7AB-D45E-02108C3E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0ECF9906-A727-847F-14AB-D774B3D2A9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F396EE5-9E09-F474-A8C0-F50B9FADC0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62063" y="119999"/>
            <a:ext cx="161986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Annexe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A3E9D0-B927-10BB-A8EA-8DDC2B081678}"/>
              </a:ext>
            </a:extLst>
          </p:cNvPr>
          <p:cNvSpPr txBox="1"/>
          <p:nvPr/>
        </p:nvSpPr>
        <p:spPr>
          <a:xfrm>
            <a:off x="8593986" y="45617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b="1" i="1" dirty="0">
              <a:solidFill>
                <a:schemeClr val="bg2"/>
              </a:solidFill>
            </a:endParaRPr>
          </a:p>
        </p:txBody>
      </p:sp>
      <p:sp>
        <p:nvSpPr>
          <p:cNvPr id="3" name="Google Shape;333;p48">
            <a:extLst>
              <a:ext uri="{FF2B5EF4-FFF2-40B4-BE49-F238E27FC236}">
                <a16:creationId xmlns:a16="http://schemas.microsoft.com/office/drawing/2014/main" id="{DC24A23C-F83D-5180-0018-53B9C7A56842}"/>
              </a:ext>
            </a:extLst>
          </p:cNvPr>
          <p:cNvSpPr txBox="1">
            <a:spLocks/>
          </p:cNvSpPr>
          <p:nvPr/>
        </p:nvSpPr>
        <p:spPr>
          <a:xfrm flipH="1">
            <a:off x="1220881" y="699762"/>
            <a:ext cx="303923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fr-FR" sz="3200" dirty="0"/>
              <a:t>Tâches parallèles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BC9B08-3E76-AF55-97A7-622D38BD04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5996" r="1690" b="5516"/>
          <a:stretch/>
        </p:blipFill>
        <p:spPr bwMode="auto">
          <a:xfrm>
            <a:off x="822163" y="1370262"/>
            <a:ext cx="7499666" cy="31914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D73E25-87D4-9394-56C2-126B96CF3D0A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1179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A4FB-F751-A7AB-D45E-02108C3E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0ECF9906-A727-847F-14AB-D774B3D2A9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F396EE5-9E09-F474-A8C0-F50B9FADC0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62063" y="119999"/>
            <a:ext cx="161986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Annexe</a:t>
            </a:r>
          </a:p>
        </p:txBody>
      </p:sp>
      <p:sp>
        <p:nvSpPr>
          <p:cNvPr id="3" name="Google Shape;333;p48">
            <a:extLst>
              <a:ext uri="{FF2B5EF4-FFF2-40B4-BE49-F238E27FC236}">
                <a16:creationId xmlns:a16="http://schemas.microsoft.com/office/drawing/2014/main" id="{DC24A23C-F83D-5180-0018-53B9C7A56842}"/>
              </a:ext>
            </a:extLst>
          </p:cNvPr>
          <p:cNvSpPr txBox="1">
            <a:spLocks/>
          </p:cNvSpPr>
          <p:nvPr/>
        </p:nvSpPr>
        <p:spPr>
          <a:xfrm flipH="1">
            <a:off x="1220880" y="699762"/>
            <a:ext cx="3599212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fr-FR" sz="3200" dirty="0"/>
              <a:t>Tâches synchronisées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B98F4C-737E-805B-51C6-0A38F931D7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171" y="1334340"/>
            <a:ext cx="6959649" cy="32274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CD7357-C751-95D4-6A4C-8097FDB176FB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162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A4FB-F751-A7AB-D45E-02108C3E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0ECF9906-A727-847F-14AB-D774B3D2A9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F396EE5-9E09-F474-A8C0-F50B9FADC0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62063" y="119999"/>
            <a:ext cx="161986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Annexe</a:t>
            </a:r>
          </a:p>
        </p:txBody>
      </p:sp>
      <p:sp>
        <p:nvSpPr>
          <p:cNvPr id="3" name="Google Shape;333;p48">
            <a:extLst>
              <a:ext uri="{FF2B5EF4-FFF2-40B4-BE49-F238E27FC236}">
                <a16:creationId xmlns:a16="http://schemas.microsoft.com/office/drawing/2014/main" id="{DC24A23C-F83D-5180-0018-53B9C7A56842}"/>
              </a:ext>
            </a:extLst>
          </p:cNvPr>
          <p:cNvSpPr txBox="1">
            <a:spLocks/>
          </p:cNvSpPr>
          <p:nvPr/>
        </p:nvSpPr>
        <p:spPr>
          <a:xfrm flipH="1">
            <a:off x="1220878" y="699762"/>
            <a:ext cx="5215363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fr-FR" sz="3200" dirty="0"/>
              <a:t>Tâches parallèles synchronisées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C40066-64B1-6DDF-E3A6-CE6685674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" b="4498"/>
          <a:stretch/>
        </p:blipFill>
        <p:spPr bwMode="auto">
          <a:xfrm>
            <a:off x="1098429" y="1343221"/>
            <a:ext cx="6947133" cy="3680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12EA01-D42E-8147-834F-2D56546F3923}"/>
              </a:ext>
            </a:extLst>
          </p:cNvPr>
          <p:cNvSpPr txBox="1"/>
          <p:nvPr/>
        </p:nvSpPr>
        <p:spPr>
          <a:xfrm>
            <a:off x="8528668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3195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A4FB-F751-A7AB-D45E-02108C3E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0ECF9906-A727-847F-14AB-D774B3D2A9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F396EE5-9E09-F474-A8C0-F50B9FADC0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62063" y="119999"/>
            <a:ext cx="161986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Annexe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A3E9D0-B927-10BB-A8EA-8DDC2B081678}"/>
              </a:ext>
            </a:extLst>
          </p:cNvPr>
          <p:cNvSpPr txBox="1"/>
          <p:nvPr/>
        </p:nvSpPr>
        <p:spPr>
          <a:xfrm>
            <a:off x="8593986" y="45617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16</a:t>
            </a:r>
          </a:p>
        </p:txBody>
      </p:sp>
      <p:sp>
        <p:nvSpPr>
          <p:cNvPr id="3" name="Google Shape;333;p48">
            <a:extLst>
              <a:ext uri="{FF2B5EF4-FFF2-40B4-BE49-F238E27FC236}">
                <a16:creationId xmlns:a16="http://schemas.microsoft.com/office/drawing/2014/main" id="{DC24A23C-F83D-5180-0018-53B9C7A56842}"/>
              </a:ext>
            </a:extLst>
          </p:cNvPr>
          <p:cNvSpPr txBox="1">
            <a:spLocks/>
          </p:cNvSpPr>
          <p:nvPr/>
        </p:nvSpPr>
        <p:spPr>
          <a:xfrm flipH="1">
            <a:off x="1220878" y="699762"/>
            <a:ext cx="5215363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fr-FR" sz="3200" dirty="0"/>
              <a:t>Tâches parallèles synchronisées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18CAC8-22A1-8DAF-B0FC-2F2D81C1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1090" r="2356" b="1598"/>
          <a:stretch/>
        </p:blipFill>
        <p:spPr bwMode="auto">
          <a:xfrm>
            <a:off x="1475672" y="1305094"/>
            <a:ext cx="6192648" cy="37183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710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5658D6F5-BDE8-27E7-7BA4-B85B7291E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>
            <a:extLst>
              <a:ext uri="{FF2B5EF4-FFF2-40B4-BE49-F238E27FC236}">
                <a16:creationId xmlns:a16="http://schemas.microsoft.com/office/drawing/2014/main" id="{69D5A899-3C4F-8DB8-8FEF-49197A89BAF3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Sommaire</a:t>
            </a:r>
            <a:endParaRPr sz="4000" dirty="0"/>
          </a:p>
        </p:txBody>
      </p:sp>
      <p:sp>
        <p:nvSpPr>
          <p:cNvPr id="311" name="Google Shape;311;p46">
            <a:extLst>
              <a:ext uri="{FF2B5EF4-FFF2-40B4-BE49-F238E27FC236}">
                <a16:creationId xmlns:a16="http://schemas.microsoft.com/office/drawing/2014/main" id="{EF2D2F8B-C729-90D8-A087-88EBA670C7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95919" y="2166661"/>
            <a:ext cx="2218276" cy="703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Modélisation</a:t>
            </a:r>
            <a:br>
              <a:rPr lang="es" sz="2000" dirty="0"/>
            </a:br>
            <a:r>
              <a:rPr lang="es" sz="2000" dirty="0"/>
              <a:t>&amp; Approche</a:t>
            </a:r>
            <a:endParaRPr sz="2000" dirty="0"/>
          </a:p>
        </p:txBody>
      </p:sp>
      <p:sp>
        <p:nvSpPr>
          <p:cNvPr id="313" name="Google Shape;313;p46">
            <a:extLst>
              <a:ext uri="{FF2B5EF4-FFF2-40B4-BE49-F238E27FC236}">
                <a16:creationId xmlns:a16="http://schemas.microsoft.com/office/drawing/2014/main" id="{CB689409-C7D8-8E06-FC8B-8C33AA2200B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128157" y="150119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01</a:t>
            </a:r>
            <a:endParaRPr sz="6000" dirty="0"/>
          </a:p>
        </p:txBody>
      </p:sp>
      <p:sp>
        <p:nvSpPr>
          <p:cNvPr id="316" name="Google Shape;316;p46">
            <a:extLst>
              <a:ext uri="{FF2B5EF4-FFF2-40B4-BE49-F238E27FC236}">
                <a16:creationId xmlns:a16="http://schemas.microsoft.com/office/drawing/2014/main" id="{8D8362BF-3FFA-9778-71D9-4E7EE78680A4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2128157" y="328480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03</a:t>
            </a:r>
            <a:endParaRPr sz="6000" dirty="0"/>
          </a:p>
        </p:txBody>
      </p:sp>
      <p:sp>
        <p:nvSpPr>
          <p:cNvPr id="317" name="Google Shape;317;p46">
            <a:extLst>
              <a:ext uri="{FF2B5EF4-FFF2-40B4-BE49-F238E27FC236}">
                <a16:creationId xmlns:a16="http://schemas.microsoft.com/office/drawing/2014/main" id="{37147088-F3BF-4DF3-8265-07C1A08F2473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5089758" y="2147503"/>
            <a:ext cx="2098397" cy="81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Stratégie Hybrdide Statique</a:t>
            </a:r>
            <a:endParaRPr sz="2000" dirty="0"/>
          </a:p>
        </p:txBody>
      </p:sp>
      <p:sp>
        <p:nvSpPr>
          <p:cNvPr id="319" name="Google Shape;319;p46">
            <a:extLst>
              <a:ext uri="{FF2B5EF4-FFF2-40B4-BE49-F238E27FC236}">
                <a16:creationId xmlns:a16="http://schemas.microsoft.com/office/drawing/2014/main" id="{6ED98F20-5EC6-545E-0CBB-2E0D1B52D784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262057" y="150119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02</a:t>
            </a:r>
            <a:endParaRPr sz="6000" dirty="0"/>
          </a:p>
        </p:txBody>
      </p:sp>
      <p:sp>
        <p:nvSpPr>
          <p:cNvPr id="320" name="Google Shape;320;p46">
            <a:extLst>
              <a:ext uri="{FF2B5EF4-FFF2-40B4-BE49-F238E27FC236}">
                <a16:creationId xmlns:a16="http://schemas.microsoft.com/office/drawing/2014/main" id="{5FA96A50-2FB0-9841-5298-3781C32358A3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5427931" y="3943154"/>
            <a:ext cx="1422050" cy="40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Conclusion</a:t>
            </a:r>
            <a:endParaRPr sz="2000" dirty="0"/>
          </a:p>
        </p:txBody>
      </p:sp>
      <p:sp>
        <p:nvSpPr>
          <p:cNvPr id="322" name="Google Shape;322;p46">
            <a:extLst>
              <a:ext uri="{FF2B5EF4-FFF2-40B4-BE49-F238E27FC236}">
                <a16:creationId xmlns:a16="http://schemas.microsoft.com/office/drawing/2014/main" id="{50D62BEF-5BD6-CF67-6AD0-8FB5A0B0189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262057" y="328480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04</a:t>
            </a:r>
            <a:endParaRPr sz="6000" dirty="0"/>
          </a:p>
        </p:txBody>
      </p:sp>
      <p:pic>
        <p:nvPicPr>
          <p:cNvPr id="10" name="Google Shape;52;p6">
            <a:extLst>
              <a:ext uri="{FF2B5EF4-FFF2-40B4-BE49-F238E27FC236}">
                <a16:creationId xmlns:a16="http://schemas.microsoft.com/office/drawing/2014/main" id="{EC8D9FBB-E699-1FB0-9FEA-BD411EE6FE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7;p46">
            <a:extLst>
              <a:ext uri="{FF2B5EF4-FFF2-40B4-BE49-F238E27FC236}">
                <a16:creationId xmlns:a16="http://schemas.microsoft.com/office/drawing/2014/main" id="{7BCBCA1F-157A-85A4-73DB-514847652D76}"/>
              </a:ext>
            </a:extLst>
          </p:cNvPr>
          <p:cNvSpPr txBox="1">
            <a:spLocks/>
          </p:cNvSpPr>
          <p:nvPr/>
        </p:nvSpPr>
        <p:spPr>
          <a:xfrm>
            <a:off x="1803011" y="3943154"/>
            <a:ext cx="2404092" cy="68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fr-FR" sz="2000" dirty="0"/>
              <a:t>Démonstration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FB1B2-E771-BEF5-1C69-A3D3FA45D88B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0481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subTitle" idx="1"/>
          </p:nvPr>
        </p:nvSpPr>
        <p:spPr>
          <a:xfrm>
            <a:off x="1692136" y="2471263"/>
            <a:ext cx="5296588" cy="65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Modélisation &amp; Approche</a:t>
            </a:r>
            <a:endParaRPr sz="2800" dirty="0"/>
          </a:p>
        </p:txBody>
      </p:sp>
      <p:sp>
        <p:nvSpPr>
          <p:cNvPr id="2" name="Google Shape;368;p50">
            <a:extLst>
              <a:ext uri="{FF2B5EF4-FFF2-40B4-BE49-F238E27FC236}">
                <a16:creationId xmlns:a16="http://schemas.microsoft.com/office/drawing/2014/main" id="{BE195AE8-B418-F3B4-0EED-1DB28046D2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4489" y="1901250"/>
            <a:ext cx="85502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</a:t>
            </a:r>
            <a:endParaRPr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4D6FBB-D1B4-9FCC-AC76-256F68A07927}"/>
              </a:ext>
            </a:extLst>
          </p:cNvPr>
          <p:cNvSpPr/>
          <p:nvPr/>
        </p:nvSpPr>
        <p:spPr>
          <a:xfrm>
            <a:off x="4340430" y="1815106"/>
            <a:ext cx="468000" cy="656157"/>
          </a:xfrm>
          <a:prstGeom prst="roundRect">
            <a:avLst/>
          </a:prstGeom>
          <a:noFill/>
          <a:ln w="412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977D6-E940-FACE-EF3B-FF8AEC91044A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01081C3D-C0FF-2E26-7D7D-9033DE89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>
            <a:extLst>
              <a:ext uri="{FF2B5EF4-FFF2-40B4-BE49-F238E27FC236}">
                <a16:creationId xmlns:a16="http://schemas.microsoft.com/office/drawing/2014/main" id="{7FAC3DD2-E8A8-0DF5-BFE2-B07115F831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752107" y="456652"/>
            <a:ext cx="5691049" cy="529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Modélisation</a:t>
            </a:r>
          </a:p>
        </p:txBody>
      </p:sp>
      <p:sp>
        <p:nvSpPr>
          <p:cNvPr id="22" name="Google Shape;327;p47">
            <a:extLst>
              <a:ext uri="{FF2B5EF4-FFF2-40B4-BE49-F238E27FC236}">
                <a16:creationId xmlns:a16="http://schemas.microsoft.com/office/drawing/2014/main" id="{1BBDABEA-77B9-C94F-911E-F666F78E64AF}"/>
              </a:ext>
            </a:extLst>
          </p:cNvPr>
          <p:cNvSpPr txBox="1">
            <a:spLocks/>
          </p:cNvSpPr>
          <p:nvPr/>
        </p:nvSpPr>
        <p:spPr>
          <a:xfrm>
            <a:off x="729481" y="1517661"/>
            <a:ext cx="4210656" cy="52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fr-FR" sz="2000" b="1" u="sng" dirty="0"/>
              <a:t>Problème de Langford </a:t>
            </a:r>
            <a:r>
              <a:rPr lang="fr-FR" sz="2000" dirty="0"/>
              <a:t>: L(C, F)</a:t>
            </a:r>
          </a:p>
        </p:txBody>
      </p:sp>
      <p:sp>
        <p:nvSpPr>
          <p:cNvPr id="2" name="Google Shape;327;p47">
            <a:extLst>
              <a:ext uri="{FF2B5EF4-FFF2-40B4-BE49-F238E27FC236}">
                <a16:creationId xmlns:a16="http://schemas.microsoft.com/office/drawing/2014/main" id="{BF82E42C-9F87-69DC-E908-E99938B314AE}"/>
              </a:ext>
            </a:extLst>
          </p:cNvPr>
          <p:cNvSpPr txBox="1">
            <a:spLocks/>
          </p:cNvSpPr>
          <p:nvPr/>
        </p:nvSpPr>
        <p:spPr>
          <a:xfrm>
            <a:off x="717604" y="2049110"/>
            <a:ext cx="7897944" cy="104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fr-FR" sz="2000" dirty="0"/>
              <a:t>COUNT (C) : Le nombre de répétitions de chaque caractère (C = 2)</a:t>
            </a:r>
          </a:p>
          <a:p>
            <a:pPr marL="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fr-FR" sz="2000" dirty="0"/>
              <a:t>FREQUENCY (F) : La fréquence d’</a:t>
            </a:r>
            <a:r>
              <a:rPr lang="fr-FR" sz="2000" dirty="0" err="1"/>
              <a:t>apparation</a:t>
            </a:r>
            <a:r>
              <a:rPr lang="fr-FR" sz="2000" dirty="0"/>
              <a:t> de chaque caractère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27;p47">
                <a:extLst>
                  <a:ext uri="{FF2B5EF4-FFF2-40B4-BE49-F238E27FC236}">
                    <a16:creationId xmlns:a16="http://schemas.microsoft.com/office/drawing/2014/main" id="{2BF77E8F-0885-4EAD-1589-AA5DE9902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136" y="3428653"/>
                <a:ext cx="1487248" cy="698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Roboto Condensed Light"/>
                  <a:buNone/>
                  <a:defRPr sz="1200" b="0" i="0" u="none" strike="noStrike" cap="none">
                    <a:solidFill>
                      <a:schemeClr val="dk2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𝐼𝑇𝐸𝑅𝐴𝑇𝐼𝑂𝑁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𝑃𝑂𝑆𝐼𝑇𝐼𝑂𝑁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Google Shape;327;p47">
                <a:extLst>
                  <a:ext uri="{FF2B5EF4-FFF2-40B4-BE49-F238E27FC236}">
                    <a16:creationId xmlns:a16="http://schemas.microsoft.com/office/drawing/2014/main" id="{2BF77E8F-0885-4EAD-1589-AA5DE990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36" y="3428653"/>
                <a:ext cx="1487248" cy="698883"/>
              </a:xfrm>
              <a:prstGeom prst="rect">
                <a:avLst/>
              </a:prstGeom>
              <a:blipFill>
                <a:blip r:embed="rId3"/>
                <a:stretch>
                  <a:fillRect r="-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27;p47">
            <a:extLst>
              <a:ext uri="{FF2B5EF4-FFF2-40B4-BE49-F238E27FC236}">
                <a16:creationId xmlns:a16="http://schemas.microsoft.com/office/drawing/2014/main" id="{F7F58B0C-C2E1-6971-6AA8-8E5812D98C41}"/>
              </a:ext>
            </a:extLst>
          </p:cNvPr>
          <p:cNvSpPr txBox="1">
            <a:spLocks/>
          </p:cNvSpPr>
          <p:nvPr/>
        </p:nvSpPr>
        <p:spPr>
          <a:xfrm>
            <a:off x="3056480" y="3061924"/>
            <a:ext cx="4467955" cy="143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fr-FR" sz="1600" dirty="0"/>
              <a:t>X : Le caractère</a:t>
            </a:r>
          </a:p>
          <a:p>
            <a:pPr marL="0" indent="0">
              <a:spcAft>
                <a:spcPts val="1800"/>
              </a:spcAft>
            </a:pPr>
            <a:r>
              <a:rPr lang="fr-FR" sz="1600" dirty="0"/>
              <a:t>POSITION : position dans la séquence</a:t>
            </a:r>
          </a:p>
          <a:p>
            <a:pPr marL="0" indent="0">
              <a:spcAft>
                <a:spcPts val="1800"/>
              </a:spcAft>
            </a:pPr>
            <a:r>
              <a:rPr lang="fr-FR" sz="1600" dirty="0"/>
              <a:t>ITERATION : nombre d’occurrences actuelles de X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3A2CE5B-FABB-1D51-79D9-51A29DA50B27}"/>
              </a:ext>
            </a:extLst>
          </p:cNvPr>
          <p:cNvSpPr/>
          <p:nvPr/>
        </p:nvSpPr>
        <p:spPr>
          <a:xfrm>
            <a:off x="2784056" y="3188526"/>
            <a:ext cx="272424" cy="117565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02F6A8-A671-006B-BB72-07BA90B43A19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294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ECE07002-D595-D983-B576-748768C5A4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8204D295-EA73-728F-44D7-FAAB3A3DE8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633725" y="337437"/>
            <a:ext cx="187655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Principe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662BED2-EB47-5C12-398E-1520AA72F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3" y="1219793"/>
            <a:ext cx="7913734" cy="33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4966223-FD51-3695-48B1-07231AE34BA2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982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6B9E126B-D56E-BF2B-5628-F0646EB9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>
            <a:extLst>
              <a:ext uri="{FF2B5EF4-FFF2-40B4-BE49-F238E27FC236}">
                <a16:creationId xmlns:a16="http://schemas.microsoft.com/office/drawing/2014/main" id="{5C434D35-A936-69A4-1EC3-CF4E3F1751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3706" y="2508084"/>
            <a:ext cx="5296588" cy="1155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Stratégie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/>
              <a:t>Hybrdide</a:t>
            </a:r>
            <a:r>
              <a:rPr lang="fr-FR" sz="2800" dirty="0"/>
              <a:t> Statique</a:t>
            </a:r>
          </a:p>
        </p:txBody>
      </p:sp>
      <p:sp>
        <p:nvSpPr>
          <p:cNvPr id="2" name="Google Shape;368;p50">
            <a:extLst>
              <a:ext uri="{FF2B5EF4-FFF2-40B4-BE49-F238E27FC236}">
                <a16:creationId xmlns:a16="http://schemas.microsoft.com/office/drawing/2014/main" id="{F5FA8F4A-20FA-B35D-70F9-EDBC0CD2C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4489" y="1901250"/>
            <a:ext cx="85502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2</a:t>
            </a:r>
            <a:endParaRPr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C4CC812-05FB-4DB5-2931-350E8D1372FE}"/>
              </a:ext>
            </a:extLst>
          </p:cNvPr>
          <p:cNvSpPr/>
          <p:nvPr/>
        </p:nvSpPr>
        <p:spPr>
          <a:xfrm>
            <a:off x="4340430" y="1815106"/>
            <a:ext cx="468000" cy="656157"/>
          </a:xfrm>
          <a:prstGeom prst="roundRect">
            <a:avLst/>
          </a:prstGeom>
          <a:noFill/>
          <a:ln w="412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092CF9-3BB8-3877-7222-7C0ECC1A3C8A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719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10E17-02B6-CC69-71E6-17D2030E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3CD70356-57F2-2906-EE7D-FCB3DDF33F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AA78730E-AC47-CD5C-8193-86DE04E27F5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698667" y="319624"/>
            <a:ext cx="374666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Maître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717E7D-E4B0-C07F-ABF9-8608B3B70895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0C03C4-E5B2-A98B-2196-2ADF4FF8C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39" y="1259456"/>
            <a:ext cx="6907922" cy="3063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57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C48E-0B9F-0988-C82A-A226CB4C5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7E98AFF0-4CE1-322D-7813-1B4C7EDFD8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25C5DF3D-C77D-2ADD-24F2-1A9294F27E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31472" y="319624"/>
            <a:ext cx="4281055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</a:t>
            </a:r>
            <a:r>
              <a:rPr lang="fr-FR" sz="4000" dirty="0" err="1"/>
              <a:t>Root_Tree</a:t>
            </a:r>
            <a:endParaRPr lang="fr-FR" sz="4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77AD61-2B13-EAED-FFB4-14B808A9A3F5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7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51B79E-9109-84B9-9B4A-D4026AFA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18" y="1679318"/>
            <a:ext cx="7239962" cy="2276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01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5BC8-F7A4-1E8D-69D6-8A5F9A9D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7">
            <a:extLst>
              <a:ext uri="{FF2B5EF4-FFF2-40B4-BE49-F238E27FC236}">
                <a16:creationId xmlns:a16="http://schemas.microsoft.com/office/drawing/2014/main" id="{9B9CE865-4041-F188-A3BF-3D329E7602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9148776">
            <a:off x="7172612" y="2404123"/>
            <a:ext cx="3401670" cy="31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3;p48">
            <a:extLst>
              <a:ext uri="{FF2B5EF4-FFF2-40B4-BE49-F238E27FC236}">
                <a16:creationId xmlns:a16="http://schemas.microsoft.com/office/drawing/2014/main" id="{7D73BC32-1ABF-6B0F-B786-1B74779C66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31472" y="319624"/>
            <a:ext cx="4281055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Structure Dispatcher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3160B3-4157-1A5B-00E4-D1A926F3AE1C}"/>
              </a:ext>
            </a:extLst>
          </p:cNvPr>
          <p:cNvSpPr txBox="1"/>
          <p:nvPr/>
        </p:nvSpPr>
        <p:spPr>
          <a:xfrm>
            <a:off x="8593986" y="45617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9EB794-E8D1-DFF0-6117-FBB09F7033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09" y="1229215"/>
            <a:ext cx="5758180" cy="3100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2620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9070</TotalTime>
  <Words>170</Words>
  <Application>Microsoft Office PowerPoint</Application>
  <PresentationFormat>Affichage à l'écran (16:9)</PresentationFormat>
  <Paragraphs>63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Roboto Condensed Light</vt:lpstr>
      <vt:lpstr>Wingdings</vt:lpstr>
      <vt:lpstr>Cambria Math</vt:lpstr>
      <vt:lpstr>Squada One</vt:lpstr>
      <vt:lpstr>Arial</vt:lpstr>
      <vt:lpstr>Rage Italic</vt:lpstr>
      <vt:lpstr>Fira Sans Extra Condensed Medium</vt:lpstr>
      <vt:lpstr>Tech Startup by Slidesgo</vt:lpstr>
      <vt:lpstr>CHPS0701 Présentation du projet</vt:lpstr>
      <vt:lpstr>Sommaire</vt:lpstr>
      <vt:lpstr>1</vt:lpstr>
      <vt:lpstr>Modélisation</vt:lpstr>
      <vt:lpstr>Principe</vt:lpstr>
      <vt:lpstr>2</vt:lpstr>
      <vt:lpstr>Exploration Maître</vt:lpstr>
      <vt:lpstr>Exploration Root_Tree</vt:lpstr>
      <vt:lpstr>Structure Dispatcher</vt:lpstr>
      <vt:lpstr>Etapes critiques</vt:lpstr>
      <vt:lpstr>3</vt:lpstr>
      <vt:lpstr>4</vt:lpstr>
      <vt:lpstr>Conclusion</vt:lpstr>
      <vt:lpstr>Merci de m’avoir écouté !</vt:lpstr>
      <vt:lpstr>Annexe</vt:lpstr>
      <vt:lpstr>Annexe</vt:lpstr>
      <vt:lpstr>Annexe</vt:lpstr>
      <vt:lpstr>Annexe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CHPS0701 Présentation du projet</dc:title>
  <dc:creator>Timothé Kruk</dc:creator>
  <cp:lastModifiedBy>TIMOTHE KRUK</cp:lastModifiedBy>
  <cp:revision>28</cp:revision>
  <dcterms:modified xsi:type="dcterms:W3CDTF">2025-01-17T13:58:10Z</dcterms:modified>
</cp:coreProperties>
</file>